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2" r:id="rId3"/>
    <p:sldId id="263" r:id="rId4"/>
    <p:sldId id="264" r:id="rId5"/>
    <p:sldId id="265"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30.09.2021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30.09.2021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30.09.2021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30.09.2021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30.09.2021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30.09.2021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30.09.2021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30.09.2021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30.09.2021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30.09.2021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b="1" dirty="0" smtClean="0">
                <a:latin typeface="Times New Roman" pitchFamily="18" charset="0"/>
                <a:cs typeface="Times New Roman" pitchFamily="18" charset="0"/>
              </a:rPr>
              <a:t>КАРБОНАТТАР. СУЛЬФАТТАР.</a:t>
            </a:r>
            <a:r>
              <a:rPr lang="ru-RU" dirty="0" smtClean="0"/>
              <a:t/>
            </a:r>
            <a:br>
              <a:rPr lang="ru-RU" dirty="0" smtClean="0"/>
            </a:br>
            <a:endParaRPr lang="ru-RU" dirty="0"/>
          </a:p>
        </p:txBody>
      </p:sp>
      <p:sp>
        <p:nvSpPr>
          <p:cNvPr id="3" name="Содержимое 2"/>
          <p:cNvSpPr>
            <a:spLocks noGrp="1"/>
          </p:cNvSpPr>
          <p:nvPr>
            <p:ph sz="quarter" idx="1"/>
          </p:nvPr>
        </p:nvSpPr>
        <p:spPr/>
        <p:txBody>
          <a:bodyPr>
            <a:normAutofit/>
          </a:bodyPr>
          <a:lstStyle/>
          <a:p>
            <a:pPr algn="just"/>
            <a:r>
              <a:rPr lang="kk-KZ" i="1" dirty="0" smtClean="0">
                <a:latin typeface="Times New Roman" pitchFamily="18" charset="0"/>
                <a:cs typeface="Times New Roman" pitchFamily="18" charset="0"/>
              </a:rPr>
              <a:t>Карбонаттар класы.</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Карбонаттар жер қыртысы салмағының 2%-ін құрайды,олардың 60-қа жуық түрлері белгілі. Латынша «карбо, карбон» – «көмір» деген сөз, сондықтан карбонаттар көмір қышқылының тұздары (HCO</a:t>
            </a:r>
            <a:r>
              <a:rPr lang="kk-KZ" baseline="-25000" dirty="0" smtClean="0">
                <a:latin typeface="Times New Roman" pitchFamily="18" charset="0"/>
                <a:cs typeface="Times New Roman" pitchFamily="18" charset="0"/>
              </a:rPr>
              <a:t>3</a:t>
            </a:r>
            <a:r>
              <a:rPr lang="kk-KZ" dirty="0" smtClean="0">
                <a:latin typeface="Times New Roman" pitchFamily="18" charset="0"/>
                <a:cs typeface="Times New Roman" pitchFamily="18" charset="0"/>
              </a:rPr>
              <a:t>) болып табылады, ең басты </a:t>
            </a:r>
            <a:r>
              <a:rPr lang="kk-KZ" i="1" dirty="0" smtClean="0">
                <a:latin typeface="Times New Roman" pitchFamily="18" charset="0"/>
                <a:cs typeface="Times New Roman" pitchFamily="18" charset="0"/>
              </a:rPr>
              <a:t>Ca</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Mg</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Ba</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Mn</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,Fe</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Zn</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Na</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Cu</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Pb</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және сирек жерлердің. Бір валентті металдардың карбонаттары сиректеу кездеседі. Карбонаттар сусыз және сулы болып бөлінеді, құрамына қосымша аниондар </a:t>
            </a:r>
            <a:r>
              <a:rPr lang="kk-KZ" i="1" dirty="0" smtClean="0">
                <a:latin typeface="Times New Roman" pitchFamily="18" charset="0"/>
                <a:cs typeface="Times New Roman" pitchFamily="18" charset="0"/>
              </a:rPr>
              <a:t>ОН</a:t>
            </a:r>
            <a:r>
              <a:rPr lang="kk-KZ" i="1" baseline="30000" dirty="0" smtClean="0">
                <a:latin typeface="Times New Roman" pitchFamily="18" charset="0"/>
                <a:cs typeface="Times New Roman" pitchFamily="18" charset="0"/>
              </a:rPr>
              <a:t>-</a:t>
            </a:r>
            <a:r>
              <a:rPr lang="kk-KZ" i="1" dirty="0" smtClean="0">
                <a:latin typeface="Times New Roman" pitchFamily="18" charset="0"/>
                <a:cs typeface="Times New Roman" pitchFamily="18" charset="0"/>
              </a:rPr>
              <a:t>, F</a:t>
            </a:r>
            <a:r>
              <a:rPr lang="kk-KZ" i="1" baseline="30000"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сирек</a:t>
            </a:r>
            <a:r>
              <a:rPr lang="kk-KZ" i="1" dirty="0" smtClean="0">
                <a:latin typeface="Times New Roman" pitchFamily="18" charset="0"/>
                <a:cs typeface="Times New Roman" pitchFamily="18" charset="0"/>
              </a:rPr>
              <a:t> Cl</a:t>
            </a:r>
            <a:r>
              <a:rPr lang="kk-KZ" i="1" baseline="30000"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кіреді.</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sz="quarter" idx="1"/>
          </p:nvPr>
        </p:nvSpPr>
        <p:spPr>
          <a:xfrm>
            <a:off x="684213" y="404813"/>
            <a:ext cx="7776219" cy="6069012"/>
          </a:xfrm>
        </p:spPr>
        <p:txBody>
          <a:bodyPr>
            <a:normAutofit lnSpcReduction="10000"/>
          </a:bodyPr>
          <a:lstStyle/>
          <a:p>
            <a:pPr algn="just"/>
            <a:r>
              <a:rPr lang="kk-KZ" dirty="0" smtClean="0">
                <a:latin typeface="Times New Roman" pitchFamily="18" charset="0"/>
                <a:cs typeface="Times New Roman" pitchFamily="18" charset="0"/>
              </a:rPr>
              <a:t>Карбонаттардың көпшілігінің жымдастығы жетілген. Жақтарына және жымдастық жазықтарына шыныша жылтырлық тән. Қаттылықтары орташа 3, тек доломиттікі 3,5-4,0 болады. Көпшілігі түссіз немесе ақ түсті, ал карбонаттардың түсі минералдардың құрамына кіретін хромофор-иондарымен байланысты. </a:t>
            </a:r>
            <a:r>
              <a:rPr lang="kk-KZ" i="1" dirty="0" smtClean="0">
                <a:latin typeface="Times New Roman" pitchFamily="18" charset="0"/>
                <a:cs typeface="Times New Roman" pitchFamily="18" charset="0"/>
              </a:rPr>
              <a:t>Cu</a:t>
            </a:r>
            <a:r>
              <a:rPr lang="kk-KZ" dirty="0" smtClean="0">
                <a:latin typeface="Times New Roman" pitchFamily="18" charset="0"/>
                <a:cs typeface="Times New Roman" pitchFamily="18" charset="0"/>
              </a:rPr>
              <a:t> кіретін болса карбонаттар жасыл немесе көк түсті; </a:t>
            </a:r>
            <a:r>
              <a:rPr lang="kk-KZ" i="1" dirty="0" smtClean="0">
                <a:latin typeface="Times New Roman" pitchFamily="18" charset="0"/>
                <a:cs typeface="Times New Roman" pitchFamily="18" charset="0"/>
              </a:rPr>
              <a:t>Fe</a:t>
            </a:r>
            <a:r>
              <a:rPr lang="kk-KZ" dirty="0" smtClean="0">
                <a:latin typeface="Times New Roman" pitchFamily="18" charset="0"/>
                <a:cs typeface="Times New Roman" pitchFamily="18" charset="0"/>
              </a:rPr>
              <a:t> – құрамдылар ашық-сарыдан қоңырқай түске дейін боялады. Карбонаттардың басқа түстері құрамына басқа заттардың және минералдардың механикалық кірмелерімен байланысты: қара кальцит – битум кірмелерімен; жасыл – хлоритпен; қызыл – гематитпен байланысты және т.б. Карбонаттар – тұз қышқылда едәуір ерігіш минералдар боп табылады, олар еріген кезде </a:t>
            </a:r>
            <a:r>
              <a:rPr lang="kk-KZ" i="1" dirty="0" smtClean="0">
                <a:latin typeface="Times New Roman" pitchFamily="18" charset="0"/>
                <a:cs typeface="Times New Roman" pitchFamily="18" charset="0"/>
              </a:rPr>
              <a:t>CО</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бөлініп шығады. Қалыпты жағдайда кальцит, арагонит, малахит, азурит жылдам ерігіш боп табылады. Басқалары тұз қышқылында тек қана қыздырғанда немесе ұнтағында ериді.</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sz="quarter" idx="1"/>
          </p:nvPr>
        </p:nvSpPr>
        <p:spPr>
          <a:xfrm>
            <a:off x="468313" y="333375"/>
            <a:ext cx="8064500" cy="6140450"/>
          </a:xfrm>
        </p:spPr>
        <p:txBody>
          <a:bodyPr/>
          <a:lstStyle/>
          <a:p>
            <a:pPr algn="just"/>
            <a:r>
              <a:rPr lang="kk-KZ" dirty="0" smtClean="0">
                <a:latin typeface="Times New Roman" pitchFamily="18" charset="0"/>
                <a:cs typeface="Times New Roman" pitchFamily="18" charset="0"/>
              </a:rPr>
              <a:t>Қарбонаттар (кальцит) магмалық, гидротермалық-метасоматиттік (доломит, кальцит) таужыныстарының құрамына кіреді. Шөгінді органогендік және хемогендік процестерде пайда болады. Гидротермалық желілерде карбонаттар сульфидтермен бірге кездеседі, скарндарда да болады. Силикатты таужыныстарының ыстық және құрғақ климаттағы мору қыртыстарында магнезит кездеседі. </a:t>
            </a:r>
            <a:r>
              <a:rPr lang="kk-KZ" i="1" dirty="0" smtClean="0">
                <a:latin typeface="Times New Roman" pitchFamily="18" charset="0"/>
                <a:cs typeface="Times New Roman" pitchFamily="18" charset="0"/>
              </a:rPr>
              <a:t>Zn, Cu, Pb</a:t>
            </a:r>
            <a:r>
              <a:rPr lang="kk-KZ" dirty="0" smtClean="0">
                <a:latin typeface="Times New Roman" pitchFamily="18" charset="0"/>
                <a:cs typeface="Times New Roman" pitchFamily="18" charset="0"/>
              </a:rPr>
              <a:t> (смитсонит, малахит, азурит, церуссит) карбонаттары сульфидтік кенорындардың тотығу белдемдерімен байланысты. Метаморфтық процестерде кальциттік және доломиттік мәрмәрлар пайда болады. </a:t>
            </a:r>
            <a:r>
              <a:rPr lang="kk-KZ" i="1" dirty="0" smtClean="0">
                <a:latin typeface="Times New Roman" pitchFamily="18" charset="0"/>
                <a:cs typeface="Times New Roman" pitchFamily="18" charset="0"/>
              </a:rPr>
              <a:t>Mn</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Fe</a:t>
            </a:r>
            <a:r>
              <a:rPr lang="kk-KZ" i="1" baseline="30000" dirty="0" smtClean="0">
                <a:latin typeface="Times New Roman" pitchFamily="18" charset="0"/>
                <a:cs typeface="Times New Roman" pitchFamily="18" charset="0"/>
              </a:rPr>
              <a:t>+2</a:t>
            </a:r>
            <a:r>
              <a:rPr lang="kk-KZ" i="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карбонаттары тез тотығып тотықтармен сулы тотықтарға айналады. </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User\Desktop\каталог\23.Совершенная спайность (кальцит).JPG"/>
          <p:cNvPicPr>
            <a:picLocks noGrp="1" noChangeAspect="1" noChangeArrowheads="1"/>
          </p:cNvPicPr>
          <p:nvPr>
            <p:ph sz="quarter" idx="1"/>
          </p:nvPr>
        </p:nvPicPr>
        <p:blipFill>
          <a:blip r:embed="rId2" cstate="print"/>
          <a:srcRect/>
          <a:stretch>
            <a:fillRect/>
          </a:stretch>
        </p:blipFill>
        <p:spPr bwMode="auto">
          <a:xfrm>
            <a:off x="5508103" y="404665"/>
            <a:ext cx="2376265" cy="2278936"/>
          </a:xfrm>
          <a:prstGeom prst="rect">
            <a:avLst/>
          </a:prstGeom>
          <a:noFill/>
        </p:spPr>
      </p:pic>
      <p:sp>
        <p:nvSpPr>
          <p:cNvPr id="1029" name="Rectangle 5"/>
          <p:cNvSpPr>
            <a:spLocks noChangeArrowheads="1"/>
          </p:cNvSpPr>
          <p:nvPr/>
        </p:nvSpPr>
        <p:spPr bwMode="auto">
          <a:xfrm>
            <a:off x="395536" y="260648"/>
            <a:ext cx="3744416"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2000" b="0" i="0"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Кальцит.</a:t>
            </a:r>
            <a:r>
              <a:rPr kumimoji="0" lang="kk-KZ" sz="20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Синонимі - ізбестілі шпат. Химиялық формуласы – СаСО</a:t>
            </a:r>
            <a:r>
              <a:rPr kumimoji="0" lang="kk-KZ"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сингониясы  тригонды; кристалдардың  мүсіні сан  түрлі болуы ықтимал, кейде түрпітастар да түзеді; түсі әдетте сүттей ақ немесе түссіз болып келеді, бірақ әр түрлі қоспалар әсерінен сұрғылт, сары, ашық қызыл, қызыл, қоңыр, тіпті қара түстердің әр түрлі реңдерін иемденуі мүмкін; шыныша жалтылдайды, қаттылығы 3; морт сынады; жымдастығы анық; меншікті салмағы  2,6-2,8; HCl тамшысынан СО</a:t>
            </a:r>
            <a:r>
              <a:rPr kumimoji="0" lang="kk-KZ"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бөле отырып быжылдайды “қайнайды”.</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30" name="Rectangle 6"/>
          <p:cNvSpPr>
            <a:spLocks noChangeArrowheads="1"/>
          </p:cNvSpPr>
          <p:nvPr/>
        </p:nvSpPr>
        <p:spPr bwMode="auto">
          <a:xfrm>
            <a:off x="4355976" y="2881535"/>
            <a:ext cx="435597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Анықтау белгілері. Төмен дәрежелі қаттылығымен, HCl тамшысымен быжылдап “қайнайтындығымен” өзге ұқсас минералдармен оңай ажыратылады.</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Тегі. Шөгінді түрінде немесе гидротермальды жолмен түзіледі, сирегірек әк кіріктіретін тау жыныстарының үгілу қабатында ұшырасады.</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Қолданылуы. Құрылыс және әшекей материалы, металлургия өндірісінде флюс ретінде қолданылады; исландия шпаты деп аталатын мөлдір түрлері қосшағылыс деп аталатын тамаша қабілетті иемденген, сондықтан олар оптикалық приборларда кеңінен пайдаланылады.</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User\Desktop\images.jpg"/>
          <p:cNvPicPr>
            <a:picLocks noGrp="1" noChangeAspect="1" noChangeArrowheads="1"/>
          </p:cNvPicPr>
          <p:nvPr>
            <p:ph sz="quarter" idx="1"/>
          </p:nvPr>
        </p:nvPicPr>
        <p:blipFill>
          <a:blip r:embed="rId2" cstate="print"/>
          <a:srcRect/>
          <a:stretch>
            <a:fillRect/>
          </a:stretch>
        </p:blipFill>
        <p:spPr bwMode="auto">
          <a:xfrm>
            <a:off x="6084168" y="1988840"/>
            <a:ext cx="2610991" cy="1955723"/>
          </a:xfrm>
          <a:prstGeom prst="rect">
            <a:avLst/>
          </a:prstGeom>
          <a:noFill/>
        </p:spPr>
      </p:pic>
      <p:sp>
        <p:nvSpPr>
          <p:cNvPr id="2050" name="Rectangle 2"/>
          <p:cNvSpPr>
            <a:spLocks noChangeArrowheads="1"/>
          </p:cNvSpPr>
          <p:nvPr/>
        </p:nvSpPr>
        <p:spPr bwMode="auto">
          <a:xfrm>
            <a:off x="755576" y="217671"/>
            <a:ext cx="504056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2000" b="1" i="0"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Арагонит.</a:t>
            </a:r>
            <a:r>
              <a:rPr kumimoji="0" lang="kk-KZ"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Химиялы формуласы-СаСО</a:t>
            </a:r>
            <a:r>
              <a:rPr kumimoji="0" lang="kk-KZ" sz="20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сингониясы ромбылы; призма пішіндес,кейде найза немесе ине тұрқылас кристалдар түзеді;жиі-жиі сырыққа ұқсайтын радиальды –сәуле және жұлдызды агрегаттары сиректеу;түсі ақ немесе сарғылтым ақ,сиректеу ашық жасыл,күлгін және бозғылт түсті түрлері де ұшырасады;шыныша жылтылдйды, омырылым беттерінде қонды; қаттылығы 3,5-4 морт сынады; жымдастығы орташа; меншікті салмағы 2,9-3,0.</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Анықтау белгілері. Кальцитке ұқсайды, бірақ онда жымдастығының орташа болуымен және кристалдар мүсінінің өзгешелігімен ерекшеленеді.</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Тегі.Гидротермальды жолмен және магнийлі карбонатты жыныстардың үгілү нәтижиесінде  қалыптасады. Жердің беткі өңірлерінде арагонит бірте-бірте кальцитке айналады.</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TotalTime>
  <Words>547</Words>
  <Application>Microsoft Office PowerPoint</Application>
  <PresentationFormat>Экран (4:3)</PresentationFormat>
  <Paragraphs>11</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Эркер</vt:lpstr>
      <vt:lpstr>КАРБОНАТТАР. СУЛЬФАТТАР. </vt:lpstr>
      <vt:lpstr>Слайд 2</vt:lpstr>
      <vt:lpstr>Слайд 3</vt:lpstr>
      <vt:lpstr>Слайд 4</vt:lpstr>
      <vt:lpstr>Слайд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КАРБОНАТТАР. СУЛЬФАТТАР. </dc:title>
  <dc:creator>User</dc:creator>
  <cp:lastModifiedBy>Пользователь Windows</cp:lastModifiedBy>
  <cp:revision>4</cp:revision>
  <dcterms:created xsi:type="dcterms:W3CDTF">2021-09-30T13:40:02Z</dcterms:created>
  <dcterms:modified xsi:type="dcterms:W3CDTF">2021-09-30T14:12:29Z</dcterms:modified>
</cp:coreProperties>
</file>